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29" r:id="rId2"/>
    <p:sldId id="521" r:id="rId3"/>
    <p:sldId id="518" r:id="rId4"/>
    <p:sldId id="517" r:id="rId5"/>
    <p:sldId id="530" r:id="rId6"/>
    <p:sldId id="526" r:id="rId7"/>
    <p:sldId id="524" r:id="rId8"/>
    <p:sldId id="528" r:id="rId9"/>
    <p:sldId id="529" r:id="rId10"/>
    <p:sldId id="525" r:id="rId11"/>
    <p:sldId id="527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5B4385-6015-6F23-D8BE-7E71C787747D}" name="유재석" initials="유" userId="S::jaeseok2.yoo@seoul.ac.kr::7250ba7b-7835-4ec1-933c-d75cf3606b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23" autoAdjust="0"/>
    <p:restoredTop sz="96755"/>
  </p:normalViewPr>
  <p:slideViewPr>
    <p:cSldViewPr snapToGrid="0">
      <p:cViewPr varScale="1">
        <p:scale>
          <a:sx n="114" d="100"/>
          <a:sy n="114" d="100"/>
        </p:scale>
        <p:origin x="9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Time</a:t>
            </a:r>
            <a:r>
              <a:rPr lang="ko-KR" altLang="en-US" dirty="0"/>
              <a:t> </a:t>
            </a:r>
            <a:r>
              <a:rPr lang="en-US" altLang="ko-KR" dirty="0"/>
              <a:t>(sec)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Time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Sheet1!$B$1:$C$1</c:f>
              <c:strCache>
                <c:ptCount val="2"/>
                <c:pt idx="0">
                  <c:v>w/o auth</c:v>
                </c:pt>
                <c:pt idx="1">
                  <c:v>w/ auth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1.1999999999999999E-3</c:v>
                </c:pt>
                <c:pt idx="1">
                  <c:v>9.9000000000000008E-3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06-7D44-9919-48AE3A37F8D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100974672"/>
        <c:axId val="42956959"/>
      </c:barChart>
      <c:catAx>
        <c:axId val="2100974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956959"/>
        <c:crosses val="autoZero"/>
        <c:auto val="1"/>
        <c:lblAlgn val="ctr"/>
        <c:lblOffset val="100"/>
        <c:noMultiLvlLbl val="0"/>
      </c:catAx>
      <c:valAx>
        <c:axId val="42956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0974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2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Traffic (Bytes)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2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Traffic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110000"/>
                    <a:satMod val="105000"/>
                    <a:tint val="67000"/>
                  </a:schemeClr>
                </a:gs>
                <a:gs pos="50000">
                  <a:schemeClr val="accent3">
                    <a:lumMod val="105000"/>
                    <a:satMod val="103000"/>
                    <a:tint val="73000"/>
                  </a:schemeClr>
                </a:gs>
                <a:gs pos="100000">
                  <a:schemeClr val="accent3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Sheet1!$B$4:$C$4</c:f>
              <c:strCache>
                <c:ptCount val="2"/>
                <c:pt idx="0">
                  <c:v>w/o auth</c:v>
                </c:pt>
                <c:pt idx="1">
                  <c:v>w/ auth</c:v>
                </c:pt>
              </c:strCache>
            </c:strRef>
          </c:cat>
          <c:val>
            <c:numRef>
              <c:f>Sheet1!$B$5:$C$5</c:f>
              <c:numCache>
                <c:formatCode>General</c:formatCode>
                <c:ptCount val="2"/>
                <c:pt idx="0">
                  <c:v>267</c:v>
                </c:pt>
                <c:pt idx="1">
                  <c:v>4946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B2F-2E4F-8801-931818F1E0E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603914624"/>
        <c:axId val="308990959"/>
      </c:barChart>
      <c:catAx>
        <c:axId val="60391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8990959"/>
        <c:crosses val="autoZero"/>
        <c:auto val="1"/>
        <c:lblAlgn val="ctr"/>
        <c:lblOffset val="100"/>
        <c:noMultiLvlLbl val="0"/>
      </c:catAx>
      <c:valAx>
        <c:axId val="3089909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391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6">
  <cs:axisTitle>
    <cs:lnRef idx="0"/>
    <cs:fillRef idx="0"/>
    <cs:effectRef idx="0"/>
    <cs:fontRef idx="minor">
      <a:schemeClr val="tx1">
        <a:lumMod val="50000"/>
        <a:lumOff val="50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158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4"/>
  <cs:dataPointWirefram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2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21BA8-0065-FC4A-A1CC-CBF19402EE90}" type="datetimeFigureOut">
              <a:rPr kumimoji="1" lang="ko-Kore-KR" altLang="en-US" smtClean="0"/>
              <a:t>06/17/2023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4129AC-ACB5-6C4C-A012-11A91E68E4D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214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372EF8-1D27-4375-9FF0-2F2239C526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C1F1B5-9F0D-439D-8D91-A58CDDA434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B0D07-F8E5-40C7-A891-676ED4B7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F6FC9-66A0-4C10-A46D-32E89EF02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0FC0F5-8157-4F59-BF91-FC8B2266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21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9273CF-EA13-4037-B7A2-722B8BDE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E799A4-5035-4674-8F35-F3CFFB781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6B1840-C4A0-4116-B752-6B6D34ABB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4625CC-3ACF-42C9-979F-42506C025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4E1A98-C7A6-4052-B370-26E680A26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370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6CEAAA-7728-490A-BB19-E2F34CB2A6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F8FD17-A150-44E7-9B18-72EFCE199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63998-7736-4BB1-9A4A-15CDD083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5EC6A8-DEBE-42CB-8AB3-24B609A4B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CC1281-4423-427F-9934-F0B36F9C3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53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A88073-9797-4B3C-AC85-A4EF79480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081FD1-B7B4-4C9F-B0B3-6E1384CA68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F9CA7C-6D31-4CC1-95DE-A054AE59B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79B63D-15F0-4E63-8F28-569D3DEF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DC67BF-EC74-4126-A6B1-B1CA772B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86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418B2-5F0A-46D8-B928-C192584F7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201B7-56F3-46E0-8B1B-E7DD657A4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3E2901-209A-4105-AB55-72337A4FC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AEC26A-658C-460A-9ABA-01AF252E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9DE50-3A01-46C9-BEB6-2DF491DE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177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BE72E2-4468-4E1A-B1FE-7338CF77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D37028-DF96-4BE7-9AA7-8973B5215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E1A1B5-6150-4459-9722-DF26CF853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E0A7F2-DBCA-49B2-99FC-1B589580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4342E9B-11AA-4AEC-B9B5-B052BA124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4AF3FD-DFA3-40FA-8B86-0D609D35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34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9B34B-DE21-4C43-BF77-C629592AC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3F16E1-7A90-4539-8226-A8E42CB52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E2155E-677A-4EE5-B8BE-757CCB925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204A2CD-F15F-4D43-AF89-1CE37B96C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AF5B76-6BD3-4FD9-8707-EA3A343B0B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94A23C-76DE-4B67-9E82-DC131F50E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9D602E1-1881-499B-AEAB-209562F84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F95A14-B1B6-4E2C-B580-45EC21DF8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70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D4AE5-1313-49FA-8652-D378458BD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A9774D-FD7E-44EA-9897-B2B21140C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1D5AC9D-1222-4D60-B5F9-E1C9F980A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6C7D0D-CD23-4C02-99CE-08F7FEEC6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564791-5BCA-46BF-81F0-128065CD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26101D-8E9E-487E-B5A4-A0D2017D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56FAD3-B98F-4312-ABB3-C52198A1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5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3EB853-0311-45E9-B906-4335CC400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67E926-F18B-4E24-8F3E-5395B60DE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874B25-A673-4D34-B39C-60DEE6CC5F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EBDA9-E7F0-4B87-83D2-61E65FC95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29F7D6-D548-457C-AF19-87F35D31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EB9FC6-3FD2-44A0-A572-D49F6CC8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6140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C56A3-EDE7-4A60-B273-56656D88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DB6355-6858-47EC-8819-36E257467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A86BD0-EAF5-437D-A29F-E5148C875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8D5858-67CB-44EE-BD02-2B3B3AB6C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1A2262-E823-4D27-B45A-145EE4133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4A0198-7E69-4241-A707-344E00D36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821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38C439-03AC-4EBC-8DE4-EC1458E7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D2AB9E-320A-4DF2-82F3-34C300E2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5F0FC6-45C1-41BA-9075-7AACCDF86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F9E77-D5DA-41D4-B2C4-DDAC79E073B0}" type="datetimeFigureOut">
              <a:rPr lang="ko-KR" altLang="en-US" smtClean="0"/>
              <a:t>2023-06-17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F2E819-46FD-440F-A7A2-82DEFBF9F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93416B-E167-47E3-BC73-58542A90E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06F473-7EB0-45A8-9AE8-1387F747B0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7BFF1B-6E45-484F-AD41-FF4F500A1F3F}"/>
              </a:ext>
            </a:extLst>
          </p:cNvPr>
          <p:cNvSpPr txBox="1"/>
          <p:nvPr/>
        </p:nvSpPr>
        <p:spPr>
          <a:xfrm>
            <a:off x="829789" y="2921168"/>
            <a:ext cx="10532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Team </a:t>
            </a:r>
            <a:r>
              <a:rPr kumimoji="1" lang="en-US" altLang="ko-Kore-KR" sz="3000"/>
              <a:t>Project Result</a:t>
            </a:r>
            <a:endParaRPr kumimoji="1" lang="en-US" altLang="ko-Kore-KR" sz="3000" dirty="0"/>
          </a:p>
          <a:p>
            <a:pPr algn="ctr"/>
            <a:r>
              <a:rPr kumimoji="1" lang="en-US" altLang="ko-Kore-KR" sz="3000" dirty="0"/>
              <a:t>(DHCP)</a:t>
            </a:r>
          </a:p>
          <a:p>
            <a:pPr algn="ctr"/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841E0-305F-9E43-AC97-D597FD2E565E}"/>
              </a:ext>
            </a:extLst>
          </p:cNvPr>
          <p:cNvSpPr txBox="1"/>
          <p:nvPr/>
        </p:nvSpPr>
        <p:spPr>
          <a:xfrm>
            <a:off x="3887705" y="3936831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dirty="0"/>
              <a:t>이재성</a:t>
            </a:r>
            <a:r>
              <a:rPr kumimoji="1" lang="en-US" altLang="ko-Kore-KR" dirty="0"/>
              <a:t> </a:t>
            </a:r>
            <a:r>
              <a:rPr lang="en-US" altLang="ko-Kore-KR" b="0" i="0" dirty="0">
                <a:solidFill>
                  <a:srgbClr val="2D3B45"/>
                </a:solidFill>
                <a:effectLst/>
              </a:rPr>
              <a:t>2021-39426, </a:t>
            </a:r>
            <a:r>
              <a:rPr kumimoji="1" lang="ko-Kore-KR" altLang="en-US" dirty="0"/>
              <a:t>유재석</a:t>
            </a:r>
            <a:r>
              <a:rPr kumimoji="1" lang="en-US" altLang="ko-Kore-KR" dirty="0"/>
              <a:t> 2023-25670 </a:t>
            </a:r>
          </a:p>
        </p:txBody>
      </p:sp>
    </p:spTree>
    <p:extLst>
      <p:ext uri="{BB962C8B-B14F-4D97-AF65-F5344CB8AC3E}">
        <p14:creationId xmlns:p14="http://schemas.microsoft.com/office/powerpoint/2010/main" val="2332793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Authentication </a:t>
            </a:r>
            <a:r>
              <a:rPr kumimoji="1" lang="ko-KR" altLang="en-US" dirty="0"/>
              <a:t>후 처리 속도 변화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F4A5B-8DDB-F314-D2FF-3CF9D62430B8}"/>
              </a:ext>
            </a:extLst>
          </p:cNvPr>
          <p:cNvSpPr txBox="1"/>
          <p:nvPr/>
        </p:nvSpPr>
        <p:spPr>
          <a:xfrm>
            <a:off x="660897" y="1022026"/>
            <a:ext cx="10901450" cy="3933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DHCP Message Exchange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속도 측정</a:t>
            </a:r>
            <a:endParaRPr lang="en-US" altLang="ko-KR" sz="2000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w/ Authentication 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시 약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8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배 처리 시간 증가</a:t>
            </a: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16D61CBA-A63F-80B9-A211-5A475EE867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00263"/>
              </p:ext>
            </p:extLst>
          </p:nvPr>
        </p:nvGraphicFramePr>
        <p:xfrm>
          <a:off x="2743200" y="2120775"/>
          <a:ext cx="6705600" cy="4098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921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Authentication </a:t>
            </a:r>
            <a:r>
              <a:rPr kumimoji="1" lang="ko-KR" altLang="en-US" dirty="0"/>
              <a:t>후 </a:t>
            </a:r>
            <a:r>
              <a:rPr kumimoji="1" lang="en-US" altLang="ko-KR" dirty="0"/>
              <a:t>Traffic</a:t>
            </a:r>
            <a:r>
              <a:rPr kumimoji="1" lang="ko-KR" altLang="en-US" dirty="0"/>
              <a:t> 변화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EF4A5B-8DDB-F314-D2FF-3CF9D62430B8}"/>
              </a:ext>
            </a:extLst>
          </p:cNvPr>
          <p:cNvSpPr txBox="1"/>
          <p:nvPr/>
        </p:nvSpPr>
        <p:spPr>
          <a:xfrm>
            <a:off x="660896" y="1022026"/>
            <a:ext cx="11150103" cy="4333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DHCP Offer Message Traffic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측정</a:t>
            </a:r>
            <a:endParaRPr lang="en-US" altLang="ko-KR" sz="2000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w/ Authentication 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시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 Traffic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약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18.5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배 증가</a:t>
            </a:r>
            <a:endParaRPr lang="en-US" altLang="ko-KR" sz="2000" dirty="0">
              <a:solidFill>
                <a:srgbClr val="343541"/>
              </a:solidFill>
              <a:latin typeface="Söhne"/>
            </a:endParaRPr>
          </a:p>
          <a:p>
            <a:pPr marL="1200150" lvl="2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Offer Message 1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개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</a:t>
            </a:r>
            <a:r>
              <a:rPr lang="ko-KR" altLang="en-US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4</a:t>
            </a:r>
            <a:r>
              <a:rPr lang="ko-KR" altLang="en-US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개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(Offer[</a:t>
            </a:r>
            <a:r>
              <a:rPr lang="ko-KR" altLang="en-US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중복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]</a:t>
            </a:r>
            <a:r>
              <a:rPr lang="ko-KR" altLang="en-US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+</a:t>
            </a:r>
            <a:r>
              <a:rPr lang="ko-KR" altLang="en-US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Signature[</a:t>
            </a:r>
            <a:r>
              <a:rPr lang="ko-KR" altLang="en-US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중복</a:t>
            </a:r>
            <a:r>
              <a:rPr lang="en-US" altLang="ko-KR" sz="2000" dirty="0">
                <a:solidFill>
                  <a:srgbClr val="343541"/>
                </a:solidFill>
                <a:latin typeface="Söhne"/>
                <a:sym typeface="Wingdings" pitchFamily="2" charset="2"/>
              </a:rPr>
              <a:t>] + Auth Opt.)</a:t>
            </a: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291D9A0B-94A7-2586-014B-804F2BB1C3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9713184"/>
              </p:ext>
            </p:extLst>
          </p:nvPr>
        </p:nvGraphicFramePr>
        <p:xfrm>
          <a:off x="2934928" y="2583144"/>
          <a:ext cx="6602362" cy="3689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42177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DHCP Message Exchange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497C1-F4CB-BCAD-5042-D08B3D647F1F}"/>
              </a:ext>
            </a:extLst>
          </p:cNvPr>
          <p:cNvSpPr txBox="1"/>
          <p:nvPr/>
        </p:nvSpPr>
        <p:spPr>
          <a:xfrm>
            <a:off x="660897" y="1022026"/>
            <a:ext cx="10901450" cy="565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ko-Kore-KR" sz="2000" i="0" dirty="0">
                <a:solidFill>
                  <a:srgbClr val="343541"/>
                </a:solidFill>
                <a:effectLst/>
                <a:latin typeface="Söhne"/>
              </a:rPr>
              <a:t>DHC</a:t>
            </a:r>
            <a:r>
              <a:rPr lang="en-US" altLang="ko-Kore-KR" sz="2000" i="0" dirty="0">
                <a:solidFill>
                  <a:srgbClr val="343541"/>
                </a:solidFill>
                <a:effectLst/>
                <a:latin typeface="Söhne"/>
              </a:rPr>
              <a:t>P Client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가 </a:t>
            </a:r>
            <a:r>
              <a:rPr lang="en-US" altLang="ko-KR" sz="2000" i="0" dirty="0">
                <a:solidFill>
                  <a:srgbClr val="343541"/>
                </a:solidFill>
                <a:effectLst/>
                <a:latin typeface="Söhne"/>
              </a:rPr>
              <a:t>Discover</a:t>
            </a:r>
            <a:r>
              <a:rPr lang="ko-KR" altLang="en-US" sz="2000" i="0" dirty="0" err="1">
                <a:solidFill>
                  <a:srgbClr val="343541"/>
                </a:solidFill>
                <a:effectLst/>
                <a:latin typeface="Söhne"/>
              </a:rPr>
              <a:t>를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 보내면 </a:t>
            </a:r>
            <a:r>
              <a:rPr lang="en-US" altLang="ko-KR" sz="2000" i="0" dirty="0">
                <a:solidFill>
                  <a:srgbClr val="343541"/>
                </a:solidFill>
                <a:effectLst/>
                <a:latin typeface="Söhne"/>
              </a:rPr>
              <a:t>DHCP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lang="en-US" altLang="ko-KR" sz="2000" i="0" dirty="0">
                <a:solidFill>
                  <a:srgbClr val="343541"/>
                </a:solidFill>
                <a:effectLst/>
                <a:latin typeface="Söhne"/>
              </a:rPr>
              <a:t>Server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는 </a:t>
            </a:r>
            <a:r>
              <a:rPr lang="en-US" altLang="ko-KR" sz="2000" i="0" dirty="0">
                <a:solidFill>
                  <a:srgbClr val="343541"/>
                </a:solidFill>
                <a:effectLst/>
                <a:latin typeface="Söhne"/>
              </a:rPr>
              <a:t>Offer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 메시지를 응답</a:t>
            </a:r>
            <a:endParaRPr lang="en-US" altLang="ko-KR" sz="2000" i="0" dirty="0">
              <a:solidFill>
                <a:srgbClr val="34354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" altLang="ko-Kore-KR" sz="1600" i="0" dirty="0">
                <a:solidFill>
                  <a:srgbClr val="343541"/>
                </a:solidFill>
                <a:effectLst/>
                <a:latin typeface="Söhne"/>
              </a:rPr>
              <a:t>DHCP Offer</a:t>
            </a:r>
            <a:r>
              <a:rPr lang="ko-KR" altLang="en-US" sz="1600" i="0" dirty="0">
                <a:solidFill>
                  <a:srgbClr val="343541"/>
                </a:solidFill>
                <a:effectLst/>
                <a:latin typeface="Söhne"/>
              </a:rPr>
              <a:t> 시 </a:t>
            </a:r>
            <a:r>
              <a:rPr lang="en-US" altLang="ko-KR" sz="1600" i="0" dirty="0">
                <a:solidFill>
                  <a:srgbClr val="343541"/>
                </a:solidFill>
                <a:effectLst/>
                <a:latin typeface="Söhne"/>
              </a:rPr>
              <a:t>Origin Message, Signature, Auth Option(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Split Cert Info)</a:t>
            </a:r>
            <a:r>
              <a:rPr lang="ko-KR" altLang="en-US" sz="1600" dirty="0" err="1">
                <a:solidFill>
                  <a:srgbClr val="343541"/>
                </a:solidFill>
                <a:latin typeface="Söhne"/>
              </a:rPr>
              <a:t>를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 전송</a:t>
            </a:r>
            <a:endParaRPr lang="en" altLang="ko-Kore-KR" sz="1600" i="0" dirty="0">
              <a:solidFill>
                <a:srgbClr val="34354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DHCP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Client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는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Split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되어 수신한 여러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DHCP Offer 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메시지에 들어 있는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Cert.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Info</a:t>
            </a:r>
            <a:r>
              <a:rPr lang="ko-KR" altLang="en-US" sz="2000" dirty="0" err="1">
                <a:solidFill>
                  <a:srgbClr val="343541"/>
                </a:solidFill>
                <a:latin typeface="Söhne"/>
              </a:rPr>
              <a:t>를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복원</a:t>
            </a:r>
            <a:endParaRPr lang="en-US" altLang="ko-KR" sz="2000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복원 된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Cert</a:t>
            </a:r>
            <a:r>
              <a:rPr lang="ko-KR" altLang="en-US" sz="1600" dirty="0" err="1">
                <a:solidFill>
                  <a:srgbClr val="343541"/>
                </a:solidFill>
                <a:latin typeface="Söhne"/>
              </a:rPr>
              <a:t>를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 통해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Server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가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Valid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한지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Check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수신한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Message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와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 Signature</a:t>
            </a:r>
            <a:r>
              <a:rPr lang="ko-KR" altLang="en-US" sz="1600" dirty="0" err="1">
                <a:solidFill>
                  <a:srgbClr val="343541"/>
                </a:solidFill>
                <a:latin typeface="Söhne"/>
              </a:rPr>
              <a:t>를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Cert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의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Public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Key</a:t>
            </a:r>
            <a:r>
              <a:rPr lang="ko-KR" altLang="en-US" sz="1600" dirty="0" err="1">
                <a:solidFill>
                  <a:srgbClr val="343541"/>
                </a:solidFill>
                <a:latin typeface="Söhne"/>
              </a:rPr>
              <a:t>를</a:t>
            </a:r>
            <a:r>
              <a:rPr lang="ko-KR" altLang="en-US" sz="1600" dirty="0">
                <a:solidFill>
                  <a:srgbClr val="343541"/>
                </a:solidFill>
                <a:latin typeface="Söhne"/>
              </a:rPr>
              <a:t> 통해 </a:t>
            </a:r>
            <a:r>
              <a:rPr lang="en-US" altLang="ko-KR" sz="1600" dirty="0">
                <a:solidFill>
                  <a:srgbClr val="343541"/>
                </a:solidFill>
                <a:latin typeface="Söhne"/>
              </a:rPr>
              <a:t>Verify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41"/>
                </a:solidFill>
                <a:latin typeface="Söhne"/>
              </a:rPr>
              <a:t>DHCP Ack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도 위와 같은 방법으로 인증</a:t>
            </a:r>
            <a:endParaRPr lang="en-US" altLang="ko-KR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914A26-B1A1-0F1B-7865-27216A628F3D}"/>
              </a:ext>
            </a:extLst>
          </p:cNvPr>
          <p:cNvGrpSpPr/>
          <p:nvPr/>
        </p:nvGrpSpPr>
        <p:grpSpPr>
          <a:xfrm>
            <a:off x="1992085" y="3429000"/>
            <a:ext cx="8730343" cy="2884714"/>
            <a:chOff x="2883148" y="4025741"/>
            <a:chExt cx="7131708" cy="187373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5FAF485-2661-9803-41D9-A04301812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812" t="12882" r="76249" b="34605"/>
            <a:stretch/>
          </p:blipFill>
          <p:spPr>
            <a:xfrm>
              <a:off x="2883148" y="4349123"/>
              <a:ext cx="1251857" cy="147729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4AC9793-F97F-4DD6-7BAD-2643FA215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820" t="14439" r="10970" b="35213"/>
            <a:stretch/>
          </p:blipFill>
          <p:spPr>
            <a:xfrm>
              <a:off x="8991599" y="4349123"/>
              <a:ext cx="1023257" cy="1416374"/>
            </a:xfrm>
            <a:prstGeom prst="rect">
              <a:avLst/>
            </a:prstGeom>
          </p:spPr>
        </p:pic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689EE7B-8E43-0848-B6F1-457006C71240}"/>
                </a:ext>
              </a:extLst>
            </p:cNvPr>
            <p:cNvCxnSpPr/>
            <p:nvPr/>
          </p:nvCxnSpPr>
          <p:spPr>
            <a:xfrm>
              <a:off x="4528457" y="4349123"/>
              <a:ext cx="419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F20E7D-F327-6405-4081-94282B8F7B10}"/>
                </a:ext>
              </a:extLst>
            </p:cNvPr>
            <p:cNvSpPr txBox="1"/>
            <p:nvPr/>
          </p:nvSpPr>
          <p:spPr>
            <a:xfrm>
              <a:off x="6003915" y="4025741"/>
              <a:ext cx="12400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 dirty="0"/>
                <a:t>DHC</a:t>
              </a:r>
              <a:r>
                <a:rPr kumimoji="1" lang="en-US" altLang="ko-KR" sz="1200" dirty="0"/>
                <a:t>P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Discover</a:t>
              </a:r>
              <a:endParaRPr kumimoji="1" lang="ko-Kore-KR" altLang="en-US" sz="1200" dirty="0"/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E52364AE-4F36-D4E8-019D-2C64DFDFAE4A}"/>
                </a:ext>
              </a:extLst>
            </p:cNvPr>
            <p:cNvCxnSpPr/>
            <p:nvPr/>
          </p:nvCxnSpPr>
          <p:spPr>
            <a:xfrm>
              <a:off x="4528177" y="4882523"/>
              <a:ext cx="4191000" cy="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8AE132-1A72-D994-F3F7-19CBAE706767}"/>
                </a:ext>
              </a:extLst>
            </p:cNvPr>
            <p:cNvSpPr txBox="1"/>
            <p:nvPr/>
          </p:nvSpPr>
          <p:spPr>
            <a:xfrm>
              <a:off x="4528177" y="4542021"/>
              <a:ext cx="4191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DHC</a:t>
              </a:r>
              <a:r>
                <a:rPr kumimoji="1" lang="en-US" altLang="ko-KR" sz="1200" dirty="0"/>
                <a:t>P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Offer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+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Signature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+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Auth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Option(Split  Cert Info)</a:t>
              </a:r>
              <a:endParaRPr kumimoji="1" lang="ko-Kore-KR" altLang="en-US" sz="1200" dirty="0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EBB5AF54-718C-31AD-1676-72720C107395}"/>
                </a:ext>
              </a:extLst>
            </p:cNvPr>
            <p:cNvCxnSpPr/>
            <p:nvPr/>
          </p:nvCxnSpPr>
          <p:spPr>
            <a:xfrm>
              <a:off x="4528457" y="5366077"/>
              <a:ext cx="41910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3CA6A9-A82B-2AB1-9ECB-C8B40BFADE43}"/>
                </a:ext>
              </a:extLst>
            </p:cNvPr>
            <p:cNvSpPr txBox="1"/>
            <p:nvPr/>
          </p:nvSpPr>
          <p:spPr>
            <a:xfrm>
              <a:off x="6027710" y="5042695"/>
              <a:ext cx="983781" cy="179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ore-KR" sz="1200" dirty="0"/>
                <a:t>DHC</a:t>
              </a:r>
              <a:r>
                <a:rPr kumimoji="1" lang="en-US" altLang="ko-KR" sz="1200" dirty="0"/>
                <a:t>P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Request</a:t>
              </a:r>
              <a:endParaRPr kumimoji="1" lang="ko-Kore-KR" altLang="en-US" sz="1200" dirty="0"/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078B9E93-9BD8-367B-C2AB-543BF7971BEF}"/>
                </a:ext>
              </a:extLst>
            </p:cNvPr>
            <p:cNvCxnSpPr/>
            <p:nvPr/>
          </p:nvCxnSpPr>
          <p:spPr>
            <a:xfrm>
              <a:off x="4528177" y="5899477"/>
              <a:ext cx="4191000" cy="0"/>
            </a:xfrm>
            <a:prstGeom prst="straightConnector1">
              <a:avLst/>
            </a:prstGeom>
            <a:ln w="28575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D1D6CF-C7FF-3BD3-FA3B-5A4E9491319A}"/>
                </a:ext>
              </a:extLst>
            </p:cNvPr>
            <p:cNvSpPr txBox="1"/>
            <p:nvPr/>
          </p:nvSpPr>
          <p:spPr>
            <a:xfrm>
              <a:off x="4528177" y="5558975"/>
              <a:ext cx="4191000" cy="17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200" dirty="0"/>
                <a:t>DHC</a:t>
              </a:r>
              <a:r>
                <a:rPr kumimoji="1" lang="en-US" altLang="ko-KR" sz="1200" dirty="0"/>
                <a:t>P</a:t>
              </a:r>
              <a:r>
                <a:rPr kumimoji="1" lang="ko-KR" altLang="en-US" sz="1200" dirty="0"/>
                <a:t> </a:t>
              </a:r>
              <a:r>
                <a:rPr kumimoji="1" lang="en-US" altLang="ko-KR" sz="1200" dirty="0"/>
                <a:t>Ack</a:t>
              </a:r>
              <a:endParaRPr kumimoji="1" lang="ko-Kore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19983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DHCP Message w/ Signature &amp; Auth Option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55B4D7-2A61-14F7-A4B4-F5E280B5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94" y="1968757"/>
            <a:ext cx="4862735" cy="43651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70F887-9721-0F06-3AD7-A775BDC9A6B4}"/>
              </a:ext>
            </a:extLst>
          </p:cNvPr>
          <p:cNvSpPr txBox="1"/>
          <p:nvPr/>
        </p:nvSpPr>
        <p:spPr>
          <a:xfrm>
            <a:off x="1464043" y="6333928"/>
            <a:ext cx="2833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ko-Kore-KR" sz="1600" b="1" i="0" dirty="0">
                <a:solidFill>
                  <a:srgbClr val="333333"/>
                </a:solidFill>
                <a:effectLst/>
                <a:latin typeface="LT_Bold,Arial"/>
              </a:rPr>
              <a:t>Origin DHCP Message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85A8A27-08CC-8166-41F5-F7D489098E9D}"/>
              </a:ext>
            </a:extLst>
          </p:cNvPr>
          <p:cNvSpPr/>
          <p:nvPr/>
        </p:nvSpPr>
        <p:spPr>
          <a:xfrm>
            <a:off x="6194056" y="3690257"/>
            <a:ext cx="2329543" cy="1404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Signature Of</a:t>
            </a:r>
          </a:p>
          <a:p>
            <a:pPr algn="ctr"/>
            <a:r>
              <a:rPr kumimoji="1" lang="en-US" altLang="ko-Kore-KR" dirty="0"/>
              <a:t>Origin Message</a:t>
            </a:r>
            <a:endParaRPr kumimoji="1" lang="ko-Kore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AF7472-CEDD-09C8-57EC-2A5F8C65D0A1}"/>
              </a:ext>
            </a:extLst>
          </p:cNvPr>
          <p:cNvSpPr/>
          <p:nvPr/>
        </p:nvSpPr>
        <p:spPr>
          <a:xfrm>
            <a:off x="9405426" y="3690256"/>
            <a:ext cx="2329543" cy="14042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Auth Option</a:t>
            </a:r>
          </a:p>
          <a:p>
            <a:pPr algn="ctr"/>
            <a:r>
              <a:rPr kumimoji="1" lang="en-US" altLang="ko-Kore-KR" sz="1400" dirty="0"/>
              <a:t>(Type, Total Num, </a:t>
            </a:r>
            <a:br>
              <a:rPr kumimoji="1" lang="en-US" altLang="ko-Kore-KR" sz="1400" dirty="0"/>
            </a:br>
            <a:r>
              <a:rPr kumimoji="1" lang="en-US" altLang="ko-Kore-KR" sz="1400" dirty="0"/>
              <a:t>Current Num, Split Cert)</a:t>
            </a:r>
            <a:endParaRPr kumimoji="1" lang="ko-Kore-KR" altLang="en-US" sz="1400" dirty="0"/>
          </a:p>
        </p:txBody>
      </p:sp>
      <p:sp>
        <p:nvSpPr>
          <p:cNvPr id="13" name="십자형[C] 12">
            <a:extLst>
              <a:ext uri="{FF2B5EF4-FFF2-40B4-BE49-F238E27FC236}">
                <a16:creationId xmlns:a16="http://schemas.microsoft.com/office/drawing/2014/main" id="{925DDD9A-ABB2-4F11-1BBA-6B27ED393844}"/>
              </a:ext>
            </a:extLst>
          </p:cNvPr>
          <p:cNvSpPr/>
          <p:nvPr/>
        </p:nvSpPr>
        <p:spPr>
          <a:xfrm>
            <a:off x="5529860" y="4198384"/>
            <a:ext cx="402771" cy="388000"/>
          </a:xfrm>
          <a:prstGeom prst="plus">
            <a:avLst>
              <a:gd name="adj" fmla="val 390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십자형[C] 13">
            <a:extLst>
              <a:ext uri="{FF2B5EF4-FFF2-40B4-BE49-F238E27FC236}">
                <a16:creationId xmlns:a16="http://schemas.microsoft.com/office/drawing/2014/main" id="{A8E1B7C5-62B6-075F-CF40-0217DC062886}"/>
              </a:ext>
            </a:extLst>
          </p:cNvPr>
          <p:cNvSpPr/>
          <p:nvPr/>
        </p:nvSpPr>
        <p:spPr>
          <a:xfrm>
            <a:off x="8763127" y="4198384"/>
            <a:ext cx="402771" cy="388000"/>
          </a:xfrm>
          <a:prstGeom prst="plus">
            <a:avLst>
              <a:gd name="adj" fmla="val 3902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4762ED-4AA6-1CFC-6550-92144ADDB7F9}"/>
              </a:ext>
            </a:extLst>
          </p:cNvPr>
          <p:cNvSpPr txBox="1"/>
          <p:nvPr/>
        </p:nvSpPr>
        <p:spPr>
          <a:xfrm>
            <a:off x="660897" y="1022026"/>
            <a:ext cx="10901450" cy="35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기존 </a:t>
            </a:r>
            <a:r>
              <a:rPr lang="en-US" altLang="ko-KR" sz="2000" i="0" dirty="0">
                <a:solidFill>
                  <a:srgbClr val="343541"/>
                </a:solidFill>
                <a:effectLst/>
                <a:latin typeface="Söhne"/>
              </a:rPr>
              <a:t>DHCP Message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에 </a:t>
            </a:r>
            <a:r>
              <a:rPr lang="en-US" altLang="ko-KR" sz="2000" i="0" dirty="0">
                <a:solidFill>
                  <a:srgbClr val="343541"/>
                </a:solidFill>
                <a:effectLst/>
                <a:latin typeface="Söhne"/>
              </a:rPr>
              <a:t>Signature</a:t>
            </a:r>
            <a:r>
              <a:rPr lang="ko-KR" altLang="en-US" sz="2000" i="0" dirty="0">
                <a:solidFill>
                  <a:srgbClr val="343541"/>
                </a:solidFill>
                <a:effectLst/>
                <a:latin typeface="Söhne"/>
              </a:rPr>
              <a:t>와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Auth Option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을 추가하여 전송</a:t>
            </a: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8419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Authentication Option Format</a:t>
            </a:r>
            <a:endParaRPr kumimoji="1"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497C1-F4CB-BCAD-5042-D08B3D647F1F}"/>
              </a:ext>
            </a:extLst>
          </p:cNvPr>
          <p:cNvSpPr txBox="1"/>
          <p:nvPr/>
        </p:nvSpPr>
        <p:spPr>
          <a:xfrm>
            <a:off x="660897" y="1022026"/>
            <a:ext cx="5195617" cy="1581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000" b="0" i="0" dirty="0">
                <a:solidFill>
                  <a:srgbClr val="343541"/>
                </a:solidFill>
                <a:effectLst/>
                <a:latin typeface="Söhne"/>
              </a:rPr>
              <a:t>Type: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Issuer</a:t>
            </a:r>
            <a:r>
              <a:rPr lang="en-US" altLang="ko-Kore-KR" sz="2000" dirty="0">
                <a:solidFill>
                  <a:srgbClr val="343541"/>
                </a:solidFill>
                <a:latin typeface="Söhne"/>
              </a:rPr>
              <a:t> Cert</a:t>
            </a:r>
            <a:r>
              <a:rPr lang="ko-Kore-KR" altLang="en-US" sz="2000" dirty="0">
                <a:solidFill>
                  <a:srgbClr val="343541"/>
                </a:solidFill>
                <a:latin typeface="Söhne"/>
              </a:rPr>
              <a:t>와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Domain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Cert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구별</a:t>
            </a:r>
            <a:endParaRPr lang="en-US" altLang="ko-KR" sz="2000" dirty="0">
              <a:solidFill>
                <a:srgbClr val="34354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Total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Number: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전체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Split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된 개수</a:t>
            </a:r>
            <a:endParaRPr lang="en-US" altLang="ko-KR" sz="2000" dirty="0">
              <a:solidFill>
                <a:srgbClr val="34354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rgbClr val="343541"/>
                </a:solidFill>
                <a:latin typeface="Söhne"/>
              </a:rPr>
              <a:t>Cur Number: 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현재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Split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번호</a:t>
            </a:r>
            <a:endParaRPr lang="en-US" altLang="ko-KR" dirty="0">
              <a:solidFill>
                <a:srgbClr val="34354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343541"/>
                </a:solidFill>
                <a:latin typeface="Söhne"/>
              </a:rPr>
              <a:t>Cert: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Split 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된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Cert 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값</a:t>
            </a:r>
            <a:endParaRPr lang="en" altLang="ko-Kore-KR" b="0" i="0" dirty="0">
              <a:solidFill>
                <a:srgbClr val="343541"/>
              </a:solidFill>
              <a:effectLst/>
              <a:latin typeface="Söhne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CB8B79-1A5B-EE17-BB27-868DF1A38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045" y="825381"/>
            <a:ext cx="5692408" cy="583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22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Cert </a:t>
            </a:r>
            <a:r>
              <a:rPr kumimoji="1" lang="ko-KR" altLang="en-US" dirty="0"/>
              <a:t>생성 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7497C1-F4CB-BCAD-5042-D08B3D647F1F}"/>
              </a:ext>
            </a:extLst>
          </p:cNvPr>
          <p:cNvSpPr txBox="1"/>
          <p:nvPr/>
        </p:nvSpPr>
        <p:spPr>
          <a:xfrm>
            <a:off x="660897" y="1022026"/>
            <a:ext cx="10731353" cy="4424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000" b="0" i="0" dirty="0">
                <a:solidFill>
                  <a:srgbClr val="343541"/>
                </a:solidFill>
                <a:effectLst/>
                <a:latin typeface="Söhne"/>
              </a:rPr>
              <a:t>Root CA : self sign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openssl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req -x509 -sha256 -days 1825 -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newkey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rsa:2048 -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keyout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rootCA.key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-out rootCA.crt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rgbClr val="343541"/>
                </a:solidFill>
                <a:latin typeface="Söhne"/>
              </a:rPr>
              <a:t>issuer CA : Root CA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로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sign</a:t>
            </a:r>
            <a:endParaRPr lang="en-US" altLang="ko-Kore-KR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issuerCA.ext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만들 때 </a:t>
            </a:r>
            <a:r>
              <a:rPr lang="en-US" altLang="ko-KR" dirty="0" err="1">
                <a:solidFill>
                  <a:srgbClr val="343541"/>
                </a:solidFill>
                <a:latin typeface="Söhne"/>
              </a:rPr>
              <a:t>basicConstraints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=</a:t>
            </a:r>
            <a:r>
              <a:rPr lang="en-US" altLang="ko-KR" b="1" dirty="0">
                <a:solidFill>
                  <a:srgbClr val="343541"/>
                </a:solidFill>
                <a:latin typeface="Söhne"/>
              </a:rPr>
              <a:t>CA:TRUE</a:t>
            </a:r>
            <a:endParaRPr lang="en-US" altLang="ko-Kore-KR" b="1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openssl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req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newkey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rsa:2048 -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keyout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issuerCA.key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-out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issuerCA.csr</a:t>
            </a:r>
            <a:endParaRPr lang="en-US" altLang="ko-Kore-KR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openssl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x509 -req -CA rootCA.crt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CAkey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rootCA.key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-in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issuerCA.csr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-out issuerCA.crt -days 365 -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CAcreateserial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extfile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issuerCA.ext</a:t>
            </a:r>
            <a:endParaRPr lang="en" altLang="ko-Kore-KR" dirty="0">
              <a:solidFill>
                <a:srgbClr val="34354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>
                <a:solidFill>
                  <a:srgbClr val="343541"/>
                </a:solidFill>
                <a:latin typeface="Söhne"/>
              </a:rPr>
              <a:t>domain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cert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: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issuer CA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로 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sign</a:t>
            </a: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domain.ext</a:t>
            </a:r>
            <a:r>
              <a:rPr lang="ko-KR" altLang="en-US" dirty="0">
                <a:solidFill>
                  <a:srgbClr val="343541"/>
                </a:solidFill>
                <a:latin typeface="Söhne"/>
              </a:rPr>
              <a:t> 만들 때 </a:t>
            </a:r>
            <a:r>
              <a:rPr lang="en-US" altLang="ko-KR" dirty="0" err="1">
                <a:solidFill>
                  <a:srgbClr val="343541"/>
                </a:solidFill>
                <a:latin typeface="Söhne"/>
              </a:rPr>
              <a:t>basicConstraints</a:t>
            </a:r>
            <a:r>
              <a:rPr lang="en-US" altLang="ko-KR" dirty="0">
                <a:solidFill>
                  <a:srgbClr val="343541"/>
                </a:solidFill>
                <a:latin typeface="Söhne"/>
              </a:rPr>
              <a:t>=</a:t>
            </a:r>
            <a:r>
              <a:rPr lang="en-US" altLang="ko-KR" b="1" dirty="0">
                <a:solidFill>
                  <a:srgbClr val="343541"/>
                </a:solidFill>
                <a:latin typeface="Söhne"/>
              </a:rPr>
              <a:t>CA:FALSE</a:t>
            </a:r>
            <a:endParaRPr lang="en-US" altLang="ko-Kore-KR" b="1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openssl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req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newkey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rsa:2048 -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keyout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domain.key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-out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domain.csr</a:t>
            </a:r>
            <a:endParaRPr lang="en-US" altLang="ko-Kore-KR" dirty="0">
              <a:solidFill>
                <a:srgbClr val="343541"/>
              </a:solidFill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openssl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x509 -req -CA issuerCA.crt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CAkey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issuerCA.key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-in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domain.csr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-out domain.crt -days 365 -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CAcreateserial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-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extfile</a:t>
            </a:r>
            <a:r>
              <a:rPr lang="en-US" altLang="ko-Kore-KR" dirty="0">
                <a:solidFill>
                  <a:srgbClr val="343541"/>
                </a:solidFill>
                <a:latin typeface="Söhne"/>
              </a:rPr>
              <a:t> </a:t>
            </a:r>
            <a:r>
              <a:rPr lang="en-US" altLang="ko-Kore-KR" dirty="0" err="1">
                <a:solidFill>
                  <a:srgbClr val="343541"/>
                </a:solidFill>
                <a:latin typeface="Söhne"/>
              </a:rPr>
              <a:t>domain.ext</a:t>
            </a:r>
            <a:endParaRPr lang="en-US" altLang="ko-Kore-KR" dirty="0">
              <a:solidFill>
                <a:srgbClr val="343541"/>
              </a:solidFill>
              <a:latin typeface="Söhne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3D8A0A-6572-48A4-B742-F5E76DA33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39" y="1935779"/>
            <a:ext cx="3518764" cy="10151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AEAAAB-F074-40BA-82A1-082EE808C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39" y="3669416"/>
            <a:ext cx="3522523" cy="105858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2EE76DE-DA8C-439C-B6D2-6345D83B8CCC}"/>
              </a:ext>
            </a:extLst>
          </p:cNvPr>
          <p:cNvSpPr/>
          <p:nvPr/>
        </p:nvSpPr>
        <p:spPr>
          <a:xfrm>
            <a:off x="9320169" y="2265028"/>
            <a:ext cx="729842" cy="19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E6ED72-0B3A-4F38-9846-AD2D7055DC29}"/>
              </a:ext>
            </a:extLst>
          </p:cNvPr>
          <p:cNvSpPr/>
          <p:nvPr/>
        </p:nvSpPr>
        <p:spPr>
          <a:xfrm>
            <a:off x="9406800" y="4022539"/>
            <a:ext cx="729842" cy="192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99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실제 실행 모습</a:t>
            </a:r>
            <a:r>
              <a:rPr kumimoji="1" lang="en-US" altLang="ko-KR" dirty="0"/>
              <a:t> (w/ Valid Server)</a:t>
            </a:r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562ECC-1666-0BB8-9F1C-6A75C51CECBF}"/>
              </a:ext>
            </a:extLst>
          </p:cNvPr>
          <p:cNvSpPr txBox="1"/>
          <p:nvPr/>
        </p:nvSpPr>
        <p:spPr>
          <a:xfrm>
            <a:off x="1147815" y="715889"/>
            <a:ext cx="1886360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43541"/>
                </a:solidFill>
                <a:effectLst/>
                <a:latin typeface="Söhne"/>
              </a:rPr>
              <a:t>Valid</a:t>
            </a:r>
            <a:r>
              <a:rPr lang="ko-KR" altLang="en-US" sz="2000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lang="en-US" altLang="ko-KR" sz="2000" b="0" i="0" dirty="0">
                <a:solidFill>
                  <a:srgbClr val="343541"/>
                </a:solidFill>
                <a:effectLst/>
                <a:latin typeface="Söhne"/>
              </a:rPr>
              <a:t>Server</a:t>
            </a:r>
            <a:endParaRPr lang="en" altLang="ko-Kore-KR" b="0" i="0" dirty="0">
              <a:solidFill>
                <a:srgbClr val="343541"/>
              </a:solidFill>
              <a:effectLst/>
              <a:latin typeface="Söhne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A79E12-E362-35DF-5989-8D6545437FBD}"/>
              </a:ext>
            </a:extLst>
          </p:cNvPr>
          <p:cNvSpPr txBox="1"/>
          <p:nvPr/>
        </p:nvSpPr>
        <p:spPr>
          <a:xfrm>
            <a:off x="5415091" y="715889"/>
            <a:ext cx="1886360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000" b="0" i="0" dirty="0">
                <a:solidFill>
                  <a:srgbClr val="343541"/>
                </a:solidFill>
                <a:effectLst/>
                <a:latin typeface="Söhne"/>
              </a:rPr>
              <a:t>Client</a:t>
            </a:r>
            <a:endParaRPr lang="en" altLang="ko-Kore-KR" b="0" i="0" dirty="0">
              <a:solidFill>
                <a:srgbClr val="343541"/>
              </a:solidFill>
              <a:effectLst/>
              <a:latin typeface="Söhne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8EC3950-2E50-88B7-1AAB-99E205F1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329" y="1176015"/>
            <a:ext cx="2904946" cy="22734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CA4422-7E0A-8883-6BBF-B30E3EE93325}"/>
              </a:ext>
            </a:extLst>
          </p:cNvPr>
          <p:cNvSpPr txBox="1"/>
          <p:nvPr/>
        </p:nvSpPr>
        <p:spPr>
          <a:xfrm>
            <a:off x="938299" y="5604300"/>
            <a:ext cx="10230444" cy="35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전달 받은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Certification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을 통한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Authentication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수행 후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Valid Server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임을 확인하고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IP</a:t>
            </a:r>
            <a:r>
              <a:rPr lang="ko-KR" altLang="en-US" sz="2000" dirty="0" err="1">
                <a:solidFill>
                  <a:srgbClr val="343541"/>
                </a:solidFill>
                <a:latin typeface="Söhne"/>
              </a:rPr>
              <a:t>를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사용</a:t>
            </a: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F23E231-79EA-1704-E358-91002795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298" y="1176015"/>
            <a:ext cx="4706051" cy="33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9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dirty="0"/>
              <a:t>실제 실행 모습</a:t>
            </a:r>
            <a:r>
              <a:rPr kumimoji="1" lang="en-US" altLang="ko-KR" dirty="0"/>
              <a:t> (w/ Rogue Server)</a:t>
            </a:r>
            <a:endParaRPr kumimoji="1"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A6A1D2-8548-0C49-A4B2-DA99F50BC97B}"/>
              </a:ext>
            </a:extLst>
          </p:cNvPr>
          <p:cNvSpPr txBox="1"/>
          <p:nvPr/>
        </p:nvSpPr>
        <p:spPr>
          <a:xfrm>
            <a:off x="1400637" y="887982"/>
            <a:ext cx="1886360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solidFill>
                  <a:srgbClr val="343541"/>
                </a:solidFill>
                <a:effectLst/>
                <a:latin typeface="Söhne"/>
              </a:rPr>
              <a:t>Rogue</a:t>
            </a:r>
            <a:r>
              <a:rPr lang="ko-KR" altLang="en-US" sz="2000" b="0" i="0" dirty="0">
                <a:solidFill>
                  <a:srgbClr val="343541"/>
                </a:solidFill>
                <a:effectLst/>
                <a:latin typeface="Söhne"/>
              </a:rPr>
              <a:t> </a:t>
            </a:r>
            <a:r>
              <a:rPr lang="en-US" altLang="ko-KR" sz="2000" b="0" i="0" dirty="0">
                <a:solidFill>
                  <a:srgbClr val="343541"/>
                </a:solidFill>
                <a:effectLst/>
                <a:latin typeface="Söhne"/>
              </a:rPr>
              <a:t>Server</a:t>
            </a:r>
            <a:endParaRPr lang="en" altLang="ko-Kore-KR" b="0" i="0" dirty="0">
              <a:solidFill>
                <a:srgbClr val="343541"/>
              </a:solidFill>
              <a:effectLst/>
              <a:latin typeface="Söhn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1904AF-36CC-DD90-E27C-9260A1F74D24}"/>
              </a:ext>
            </a:extLst>
          </p:cNvPr>
          <p:cNvSpPr txBox="1"/>
          <p:nvPr/>
        </p:nvSpPr>
        <p:spPr>
          <a:xfrm>
            <a:off x="5667913" y="887982"/>
            <a:ext cx="1886360" cy="460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ore-KR" sz="2000" b="0" i="0" dirty="0">
                <a:solidFill>
                  <a:srgbClr val="343541"/>
                </a:solidFill>
                <a:effectLst/>
                <a:latin typeface="Söhne"/>
              </a:rPr>
              <a:t>Client</a:t>
            </a:r>
            <a:endParaRPr lang="en" altLang="ko-Kore-KR" b="0" i="0" dirty="0">
              <a:solidFill>
                <a:srgbClr val="343541"/>
              </a:solidFill>
              <a:effectLst/>
              <a:latin typeface="Söhne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0A8FA35-6E7C-9EEA-3078-0D8423301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082" y="1348107"/>
            <a:ext cx="3081829" cy="20808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AC2B0A-5E4A-DC10-C3F8-9F275F1B9357}"/>
              </a:ext>
            </a:extLst>
          </p:cNvPr>
          <p:cNvSpPr txBox="1"/>
          <p:nvPr/>
        </p:nvSpPr>
        <p:spPr>
          <a:xfrm>
            <a:off x="938299" y="5604300"/>
            <a:ext cx="10901450" cy="3533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전달 받은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Certification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을 통한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Authentication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 수행 후 </a:t>
            </a:r>
            <a:r>
              <a:rPr lang="en-US" altLang="ko-KR" sz="2000" dirty="0">
                <a:solidFill>
                  <a:srgbClr val="343541"/>
                </a:solidFill>
                <a:latin typeface="Söhne"/>
              </a:rPr>
              <a:t>Valid Server</a:t>
            </a:r>
            <a:r>
              <a:rPr lang="ko-KR" altLang="en-US" sz="2000" dirty="0">
                <a:solidFill>
                  <a:srgbClr val="343541"/>
                </a:solidFill>
                <a:latin typeface="Söhne"/>
              </a:rPr>
              <a:t>가 아님을 확인</a:t>
            </a: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374151"/>
              </a:solidFill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ore-KR" sz="2000" i="0" dirty="0">
              <a:solidFill>
                <a:srgbClr val="374151"/>
              </a:solidFill>
              <a:effectLst/>
              <a:latin typeface="Söhne"/>
            </a:endParaRPr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76683-2775-1E39-B9D6-F3B567444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180" y="1348107"/>
            <a:ext cx="4301717" cy="20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0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Demo (Valid Server)</a:t>
            </a:r>
            <a:endParaRPr kumimoji="1" lang="ko-KR" altLang="en-US" dirty="0"/>
          </a:p>
        </p:txBody>
      </p:sp>
      <p:pic>
        <p:nvPicPr>
          <p:cNvPr id="4" name="화면 기록 2023-06-17 오후 6.07.09.mov">
            <a:hlinkClick r:id="" action="ppaction://media"/>
            <a:extLst>
              <a:ext uri="{FF2B5EF4-FFF2-40B4-BE49-F238E27FC236}">
                <a16:creationId xmlns:a16="http://schemas.microsoft.com/office/drawing/2014/main" id="{3F41C3DD-CFCC-0AF5-9BFD-1AF8BE3E2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250" y="729000"/>
            <a:ext cx="918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866F3-3555-8381-CFE9-474F92A6D51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659634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/>
              <a:t>Demo (Rogue Server)</a:t>
            </a:r>
            <a:endParaRPr kumimoji="1" lang="ko-KR" altLang="en-US" dirty="0"/>
          </a:p>
        </p:txBody>
      </p:sp>
      <p:pic>
        <p:nvPicPr>
          <p:cNvPr id="3" name="화면 기록 2023-06-17 오후 6.09.13.mov">
            <a:hlinkClick r:id="" action="ppaction://media"/>
            <a:extLst>
              <a:ext uri="{FF2B5EF4-FFF2-40B4-BE49-F238E27FC236}">
                <a16:creationId xmlns:a16="http://schemas.microsoft.com/office/drawing/2014/main" id="{83FE4D19-FC32-0F06-9FDF-3275FEE38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2250" y="729000"/>
            <a:ext cx="91875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54507</TotalTime>
  <Words>476</Words>
  <Application>Microsoft Office PowerPoint</Application>
  <PresentationFormat>와이드스크린</PresentationFormat>
  <Paragraphs>93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LT_Bold,Arial</vt:lpstr>
      <vt:lpstr>Söhne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이경재</dc:creator>
  <cp:lastModifiedBy>User</cp:lastModifiedBy>
  <cp:revision>1279</cp:revision>
  <dcterms:created xsi:type="dcterms:W3CDTF">2021-11-18T02:13:26Z</dcterms:created>
  <dcterms:modified xsi:type="dcterms:W3CDTF">2023-06-17T10:36:16Z</dcterms:modified>
</cp:coreProperties>
</file>